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D9A4-5E6B-4CA9-B20F-A5388F1A4F16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DB7E-5500-4F0E-8828-5F547F45FB4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D9A4-5E6B-4CA9-B20F-A5388F1A4F16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DB7E-5500-4F0E-8828-5F547F45FB4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D9A4-5E6B-4CA9-B20F-A5388F1A4F16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DB7E-5500-4F0E-8828-5F547F45FB4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D9A4-5E6B-4CA9-B20F-A5388F1A4F16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DB7E-5500-4F0E-8828-5F547F45FB4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D9A4-5E6B-4CA9-B20F-A5388F1A4F16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DB7E-5500-4F0E-8828-5F547F45FB4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D9A4-5E6B-4CA9-B20F-A5388F1A4F16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DB7E-5500-4F0E-8828-5F547F45FB4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D9A4-5E6B-4CA9-B20F-A5388F1A4F16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DB7E-5500-4F0E-8828-5F547F45FB4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D9A4-5E6B-4CA9-B20F-A5388F1A4F16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DB7E-5500-4F0E-8828-5F547F45FB4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D9A4-5E6B-4CA9-B20F-A5388F1A4F16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DB7E-5500-4F0E-8828-5F547F45FB4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D9A4-5E6B-4CA9-B20F-A5388F1A4F16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DB7E-5500-4F0E-8828-5F547F45FB4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D9A4-5E6B-4CA9-B20F-A5388F1A4F16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DB7E-5500-4F0E-8828-5F547F45FB4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6D9A4-5E6B-4CA9-B20F-A5388F1A4F16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6DB7E-5500-4F0E-8828-5F547F45FB42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Βιωματικό Παιχνίδι </a:t>
            </a:r>
            <a:b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«Ως Εάν»</a:t>
            </a:r>
            <a:endParaRPr lang="el-G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Οδηγίες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 smtClean="0"/>
              <a:t>Χωρίζουμε τους μαθητές τυχαία σε ομάδες  (πχ με χαρτάκια με γράμματα: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l-GR" dirty="0" smtClean="0"/>
              <a:t>Κ = καθηγητές</a:t>
            </a:r>
          </a:p>
          <a:p>
            <a:pPr marL="971550" lvl="1" indent="-514350">
              <a:buFont typeface="+mj-lt"/>
              <a:buAutoNum type="arabicPeriod"/>
            </a:pPr>
            <a:r>
              <a:rPr lang="el-GR" dirty="0" smtClean="0"/>
              <a:t>Γ = γονείς</a:t>
            </a:r>
          </a:p>
          <a:p>
            <a:pPr marL="971550" lvl="1" indent="-514350">
              <a:buFont typeface="+mj-lt"/>
              <a:buAutoNum type="arabicPeriod"/>
            </a:pPr>
            <a:r>
              <a:rPr lang="el-GR" dirty="0" smtClean="0"/>
              <a:t>Μ= μεθυσμένος μαθητής/</a:t>
            </a:r>
            <a:r>
              <a:rPr lang="el-GR" dirty="0" err="1" smtClean="0"/>
              <a:t>τρια</a:t>
            </a:r>
            <a:endParaRPr lang="el-GR" dirty="0" smtClean="0"/>
          </a:p>
          <a:p>
            <a:pPr marL="971550" lvl="1" indent="-514350">
              <a:buFont typeface="+mj-lt"/>
              <a:buAutoNum type="arabicPeriod"/>
            </a:pPr>
            <a:r>
              <a:rPr lang="el-GR" dirty="0" smtClean="0"/>
              <a:t>Σ = συμμαθητές</a:t>
            </a:r>
          </a:p>
          <a:p>
            <a:pPr marL="971550" lvl="1" indent="-514350">
              <a:buFont typeface="+mj-lt"/>
              <a:buAutoNum type="arabicPeriod"/>
            </a:pPr>
            <a:r>
              <a:rPr lang="el-GR" dirty="0" smtClean="0"/>
              <a:t>Φ = φίλοι του μεθυσμένου μαθητή/</a:t>
            </a:r>
            <a:r>
              <a:rPr lang="el-GR" dirty="0" err="1" smtClean="0"/>
              <a:t>τριας</a:t>
            </a:r>
            <a:endParaRPr lang="el-GR" dirty="0" smtClean="0"/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Διαβάζουμε το σενάριο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Ζητάμε από την κάθε ομάδα να απαντήσει με λίγες προτάσεις τα ερωτήματα, βιώνοντας το ρόλο που της έτυχε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3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mtClean="0">
                <a:solidFill>
                  <a:srgbClr val="FF0000"/>
                </a:solidFill>
              </a:rPr>
              <a:t>ΦΑΝΤΑΣΤΙΚΟ ΣΕΝΑΡΙΟ</a:t>
            </a:r>
            <a:r>
              <a:rPr lang="en-US" smtClean="0">
                <a:solidFill>
                  <a:srgbClr val="FF0000"/>
                </a:solidFill>
              </a:rPr>
              <a:t/>
            </a:r>
            <a:br>
              <a:rPr lang="en-US" smtClean="0">
                <a:solidFill>
                  <a:srgbClr val="FF0000"/>
                </a:solidFill>
              </a:rPr>
            </a:br>
            <a:r>
              <a:rPr lang="el-GR" smtClean="0">
                <a:solidFill>
                  <a:srgbClr val="FF0000"/>
                </a:solidFill>
              </a:rPr>
              <a:t>Φανταστείτε ότι:</a:t>
            </a:r>
          </a:p>
        </p:txBody>
      </p:sp>
      <p:sp>
        <p:nvSpPr>
          <p:cNvPr id="12291" name="5 - Θέση περιεχομένου"/>
          <p:cNvSpPr>
            <a:spLocks noGrp="1"/>
          </p:cNvSpPr>
          <p:nvPr>
            <p:ph idx="1"/>
          </p:nvPr>
        </p:nvSpPr>
        <p:spPr>
          <a:xfrm>
            <a:off x="0" y="1500188"/>
            <a:ext cx="9144000" cy="452596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l-GR" i="1" dirty="0" smtClean="0"/>
              <a:t>Είμαστε 3</a:t>
            </a:r>
            <a:r>
              <a:rPr lang="el-GR" i="1" baseline="30000" dirty="0" smtClean="0"/>
              <a:t>η</a:t>
            </a:r>
            <a:r>
              <a:rPr lang="el-GR" i="1" dirty="0" smtClean="0"/>
              <a:t> </a:t>
            </a:r>
            <a:r>
              <a:rPr lang="el-GR" i="1" dirty="0" smtClean="0"/>
              <a:t>Γυμνασίου/Λυκείου , </a:t>
            </a:r>
            <a:r>
              <a:rPr lang="el-GR" i="1" dirty="0" smtClean="0"/>
              <a:t>πήγαμε </a:t>
            </a:r>
            <a:r>
              <a:rPr lang="el-GR" i="1" dirty="0" smtClean="0"/>
              <a:t>3ήμερη/5ήμερη εκδρομή </a:t>
            </a:r>
            <a:r>
              <a:rPr lang="el-GR" i="1" dirty="0" smtClean="0"/>
              <a:t>στο Ρέθυμνο.</a:t>
            </a:r>
            <a:endParaRPr lang="en-US" i="1" dirty="0" smtClean="0"/>
          </a:p>
          <a:p>
            <a:pPr>
              <a:lnSpc>
                <a:spcPct val="150000"/>
              </a:lnSpc>
            </a:pPr>
            <a:r>
              <a:rPr lang="el-GR" i="1" dirty="0" smtClean="0"/>
              <a:t>Πήγαμε την 1</a:t>
            </a:r>
            <a:r>
              <a:rPr lang="el-GR" i="1" baseline="30000" dirty="0" smtClean="0"/>
              <a:t>η</a:t>
            </a:r>
            <a:r>
              <a:rPr lang="el-GR" i="1" dirty="0" smtClean="0"/>
              <a:t> βραδιά όλοι μαζί </a:t>
            </a:r>
            <a:r>
              <a:rPr lang="el-GR" i="1" dirty="0" smtClean="0"/>
              <a:t>σε Κέντρο Διασκέδασης.</a:t>
            </a:r>
            <a:endParaRPr lang="en-US" i="1" dirty="0" smtClean="0"/>
          </a:p>
          <a:p>
            <a:pPr>
              <a:lnSpc>
                <a:spcPct val="150000"/>
              </a:lnSpc>
            </a:pPr>
            <a:r>
              <a:rPr lang="el-GR" i="1" dirty="0" smtClean="0"/>
              <a:t>Μέθυσε ένας μαθητής/</a:t>
            </a:r>
            <a:r>
              <a:rPr lang="el-GR" i="1" dirty="0" err="1" smtClean="0"/>
              <a:t>τρια</a:t>
            </a:r>
            <a:r>
              <a:rPr lang="el-GR" i="1" dirty="0" smtClean="0"/>
              <a:t>  </a:t>
            </a:r>
            <a:r>
              <a:rPr lang="el-GR" i="1" dirty="0" smtClean="0"/>
              <a:t>και καταλήξαμε με τους καθηγητές στις Πρώτες Βοήθειες.</a:t>
            </a:r>
            <a:endParaRPr lang="en-US" i="1" dirty="0" smtClean="0"/>
          </a:p>
          <a:p>
            <a:pPr>
              <a:lnSpc>
                <a:spcPct val="150000"/>
              </a:lnSpc>
            </a:pPr>
            <a:r>
              <a:rPr lang="el-GR" i="1" dirty="0" smtClean="0"/>
              <a:t>Όπου κλήθηκαν και ήρθαν οι γονείς μας.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>
          <a:xfrm>
            <a:off x="251520" y="116632"/>
            <a:ext cx="8892480" cy="562074"/>
          </a:xfrm>
        </p:spPr>
        <p:txBody>
          <a:bodyPr>
            <a:noAutofit/>
          </a:bodyPr>
          <a:lstStyle/>
          <a:p>
            <a:r>
              <a:rPr lang="el-GR" sz="3200" dirty="0" smtClean="0"/>
              <a:t>Βρισκόμαστε όλοι μαζί στις Πρώτες Βοήθειες</a:t>
            </a:r>
            <a:br>
              <a:rPr lang="el-GR" sz="3200" dirty="0" smtClean="0"/>
            </a:br>
            <a:r>
              <a:rPr lang="el-GR" sz="3200" dirty="0" smtClean="0"/>
              <a:t>Ρόλος:…………………………. </a:t>
            </a:r>
            <a:endParaRPr lang="el-GR" sz="3200" dirty="0"/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908720"/>
          <a:ext cx="8229600" cy="702583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07326"/>
                <a:gridCol w="1714714"/>
                <a:gridCol w="1615719"/>
                <a:gridCol w="1857323"/>
                <a:gridCol w="1434518"/>
              </a:tblGrid>
              <a:tr h="15121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700" b="0" dirty="0" smtClean="0"/>
                        <a:t>Προηγούμενη </a:t>
                      </a:r>
                      <a:r>
                        <a:rPr lang="el-GR" sz="1700" b="0" dirty="0" smtClean="0"/>
                        <a:t>Κατάσταση:</a:t>
                      </a:r>
                      <a:r>
                        <a:rPr lang="el-GR" sz="1700" b="0" baseline="0" dirty="0" smtClean="0"/>
                        <a:t> </a:t>
                      </a:r>
                      <a:r>
                        <a:rPr lang="el-GR" sz="1700" baseline="0" dirty="0" smtClean="0"/>
                        <a:t>Τι συνέβη στο κέντρο διασκέδασης ;</a:t>
                      </a:r>
                    </a:p>
                    <a:p>
                      <a:endParaRPr lang="el-GR" sz="1700" dirty="0"/>
                    </a:p>
                  </a:txBody>
                  <a:tcPr marL="82296" marR="82296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700" b="0" dirty="0" smtClean="0"/>
                        <a:t>Σκέψεις όταν </a:t>
                      </a:r>
                      <a:r>
                        <a:rPr lang="el-GR" sz="1700" b="0" dirty="0" smtClean="0"/>
                        <a:t>συνέβη</a:t>
                      </a:r>
                      <a:r>
                        <a:rPr lang="el-GR" sz="1700" dirty="0" smtClean="0"/>
                        <a:t>: Τι σκεφτόμουν στο κέντρο διασκέδασης</a:t>
                      </a:r>
                      <a:r>
                        <a:rPr lang="el-GR" sz="1700" baseline="0" dirty="0" smtClean="0"/>
                        <a:t> ;</a:t>
                      </a:r>
                      <a:endParaRPr lang="el-GR" sz="1700" dirty="0" smtClean="0"/>
                    </a:p>
                    <a:p>
                      <a:endParaRPr lang="el-GR" sz="1700" dirty="0"/>
                    </a:p>
                  </a:txBody>
                  <a:tcPr marL="82296" marR="82296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700" b="0" dirty="0" smtClean="0"/>
                        <a:t>Συναισθήματα</a:t>
                      </a:r>
                      <a:r>
                        <a:rPr lang="el-GR" sz="1700" b="0" baseline="0" dirty="0" smtClean="0"/>
                        <a:t> και </a:t>
                      </a:r>
                      <a:r>
                        <a:rPr lang="el-GR" sz="1700" b="0" baseline="0" dirty="0" smtClean="0"/>
                        <a:t>αισθήσεις: </a:t>
                      </a:r>
                      <a:r>
                        <a:rPr lang="el-GR" sz="1700" dirty="0" smtClean="0"/>
                        <a:t>Πώς ένιωσα εκείνη την ώρα που συνέβαινε;</a:t>
                      </a:r>
                    </a:p>
                    <a:p>
                      <a:endParaRPr lang="el-GR" sz="1700" dirty="0"/>
                    </a:p>
                  </a:txBody>
                  <a:tcPr marL="82296" marR="82296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700" b="0" dirty="0" smtClean="0"/>
                        <a:t>Συμπεριφορά όταν </a:t>
                      </a:r>
                      <a:r>
                        <a:rPr lang="el-GR" sz="1700" b="0" dirty="0" smtClean="0"/>
                        <a:t>συνέβη: </a:t>
                      </a:r>
                      <a:r>
                        <a:rPr lang="el-GR" sz="1700" dirty="0" smtClean="0"/>
                        <a:t>Τι έκανα</a:t>
                      </a:r>
                      <a:r>
                        <a:rPr lang="el-GR" sz="1700" baseline="0" dirty="0" smtClean="0"/>
                        <a:t> εκείνη τη στιγμή που συνέβαινε;</a:t>
                      </a:r>
                      <a:endParaRPr lang="el-GR" sz="1700" dirty="0" smtClean="0"/>
                    </a:p>
                    <a:p>
                      <a:endParaRPr lang="el-GR" sz="1700" dirty="0"/>
                    </a:p>
                  </a:txBody>
                  <a:tcPr marL="82296" marR="82296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700" b="0" i="0" dirty="0" smtClean="0"/>
                        <a:t>Συνέπειες 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700" baseline="0" dirty="0" smtClean="0"/>
                        <a:t>Πώς αντέδρασαν οι άλλοι στη συμπεριφορά μου;</a:t>
                      </a:r>
                    </a:p>
                  </a:txBody>
                  <a:tcPr marL="82296" marR="82296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79917">
                <a:tc>
                  <a:txBody>
                    <a:bodyPr/>
                    <a:lstStyle/>
                    <a:p>
                      <a:endParaRPr lang="el-GR" sz="1700" dirty="0" smtClean="0"/>
                    </a:p>
                    <a:p>
                      <a:endParaRPr lang="el-GR" sz="1700" dirty="0"/>
                    </a:p>
                  </a:txBody>
                  <a:tcPr marL="82296" marR="82296"/>
                </a:tc>
                <a:tc>
                  <a:txBody>
                    <a:bodyPr/>
                    <a:lstStyle/>
                    <a:p>
                      <a:endParaRPr lang="el-GR" sz="1700" dirty="0" smtClean="0"/>
                    </a:p>
                    <a:p>
                      <a:endParaRPr lang="el-GR" sz="1700" dirty="0"/>
                    </a:p>
                  </a:txBody>
                  <a:tcPr marL="82296" marR="82296"/>
                </a:tc>
                <a:tc>
                  <a:txBody>
                    <a:bodyPr/>
                    <a:lstStyle/>
                    <a:p>
                      <a:endParaRPr lang="el-GR" sz="1700" dirty="0" smtClean="0"/>
                    </a:p>
                  </a:txBody>
                  <a:tcPr marL="82296" marR="82296"/>
                </a:tc>
                <a:tc>
                  <a:txBody>
                    <a:bodyPr/>
                    <a:lstStyle/>
                    <a:p>
                      <a:endParaRPr lang="el-GR" sz="1700" dirty="0" smtClean="0"/>
                    </a:p>
                  </a:txBody>
                  <a:tcPr marL="82296" marR="82296"/>
                </a:tc>
                <a:tc>
                  <a:txBody>
                    <a:bodyPr/>
                    <a:lstStyle/>
                    <a:p>
                      <a:endParaRPr lang="el-GR" sz="1700" baseline="0" dirty="0" smtClean="0"/>
                    </a:p>
                  </a:txBody>
                  <a:tcPr marL="82296" marR="82296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158</Words>
  <Application>Microsoft Office PowerPoint</Application>
  <PresentationFormat>Προβολή στην οθόνη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</vt:i4>
      </vt:variant>
    </vt:vector>
  </HeadingPairs>
  <TitlesOfParts>
    <vt:vector size="5" baseType="lpstr">
      <vt:lpstr>Θέμα του Office</vt:lpstr>
      <vt:lpstr>Βιωματικό Παιχνίδι  «Ως Εάν»</vt:lpstr>
      <vt:lpstr>Οδηγίες </vt:lpstr>
      <vt:lpstr>ΦΑΝΤΑΣΤΙΚΟ ΣΕΝΑΡΙΟ Φανταστείτε ότι:</vt:lpstr>
      <vt:lpstr>Βρισκόμαστε όλοι μαζί στις Πρώτες Βοήθειες Ρόλος:………………………….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Βιωματικό Παιχνίδι  «Ως Εάν»</dc:title>
  <dc:creator>mkoulentaki</dc:creator>
  <cp:lastModifiedBy>mkoulentaki</cp:lastModifiedBy>
  <cp:revision>3</cp:revision>
  <dcterms:created xsi:type="dcterms:W3CDTF">2018-06-18T12:10:40Z</dcterms:created>
  <dcterms:modified xsi:type="dcterms:W3CDTF">2018-06-18T12:37:02Z</dcterms:modified>
</cp:coreProperties>
</file>